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gif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3216126"/>
            <a:ext cx="7711470" cy="604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BRAIN TUMOR DETECTION USING CNNS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31224" y="1318199"/>
            <a:ext cx="1042965" cy="10429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10818" y="1156274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11106" y="2686685"/>
            <a:ext cx="12294895" cy="760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CNN model achieved high accuracy in detecting brain tumors from MRI scans.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 diagnosis using automated systems can support medical professionals.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Future directions:</a:t>
            </a:r>
          </a:p>
          <a:p>
            <a:pPr algn="l" marL="1554477" indent="-518159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transfer learning to improve performance.</a:t>
            </a:r>
          </a:p>
          <a:p>
            <a:pPr algn="l" marL="1554477" indent="-518159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Classify different tumor types (multi-class classification).</a:t>
            </a:r>
          </a:p>
          <a:p>
            <a:pPr algn="l" marL="1554477" indent="-518159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explainability methods like Grad-CAM for clinical trust.</a:t>
            </a:r>
          </a:p>
          <a:p>
            <a:pPr algn="l" marL="1554477" indent="-518159" lvl="2">
              <a:lnSpc>
                <a:spcPts val="5039"/>
              </a:lnSpc>
              <a:spcBef>
                <a:spcPct val="0"/>
              </a:spcBef>
              <a:buFont typeface="Arial"/>
              <a:buChar char="⚬"/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Deploy as a real-time diagnostic tool.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522882" y="967466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31224" y="1318199"/>
            <a:ext cx="1042965" cy="10429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10818" y="1156274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11106" y="2696210"/>
            <a:ext cx="13029425" cy="818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Navoneel Chakrabarty. Brain MRI Im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ages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etecti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ggle.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tp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://www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gg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e.com/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ee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l/brain-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ri-image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-for-br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-t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-de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ion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Chollet, F.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(2017). 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Deep Learning with Python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Manning Publications.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(F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 un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rstandi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 C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NN 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mp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nt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tio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Ten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orFlow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nsorF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ow: An 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d-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o-end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ourc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ach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ine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arnin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m.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://www.te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ns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orflow</a:t>
            </a:r>
            <a:r>
              <a:rPr lang="en-US" sz="3300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A. Kriz</a:t>
            </a: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hevsky, I. Sutskever, and G. E. Hinton. ImageNet Classification with Deep Convolutional Neural Networks. Advances in Neural Information Processing Systems, 2012.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522882" y="967466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235570" y="3015196"/>
            <a:ext cx="9066450" cy="2573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28"/>
              </a:lnSpc>
              <a:spcBef>
                <a:spcPct val="0"/>
              </a:spcBef>
            </a:pPr>
            <a:r>
              <a:rPr lang="en-US" sz="1502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96683" y="46185"/>
            <a:ext cx="768697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66115" y="1748515"/>
            <a:ext cx="18012569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NO. : 11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Gavendra Pachahra(202401100300111)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Brajesh Keshari(202401100300090)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Lucky Singh(202401100300146)</a:t>
            </a:r>
          </a:p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Dhruv Goel(202401100300100)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2978" y="7342644"/>
            <a:ext cx="12937131" cy="273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SUBJECT : INTRODUCTION TO AI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BRANCH : CSE-AI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SECTION: 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99110" y="5756774"/>
            <a:ext cx="2675900" cy="3735393"/>
          </a:xfrm>
          <a:custGeom>
            <a:avLst/>
            <a:gdLst/>
            <a:ahLst/>
            <a:cxnLst/>
            <a:rect r="r" b="b" t="t" l="l"/>
            <a:pathLst>
              <a:path h="3735393" w="2675900">
                <a:moveTo>
                  <a:pt x="0" y="0"/>
                </a:moveTo>
                <a:lnTo>
                  <a:pt x="2675899" y="0"/>
                </a:lnTo>
                <a:lnTo>
                  <a:pt x="2675899" y="3735393"/>
                </a:lnTo>
                <a:lnTo>
                  <a:pt x="0" y="3735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70356" y="438405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80400" y="2518413"/>
            <a:ext cx="2722229" cy="3800065"/>
          </a:xfrm>
          <a:custGeom>
            <a:avLst/>
            <a:gdLst/>
            <a:ahLst/>
            <a:cxnLst/>
            <a:rect r="r" b="b" t="t" l="l"/>
            <a:pathLst>
              <a:path h="3800065" w="2722229">
                <a:moveTo>
                  <a:pt x="0" y="0"/>
                </a:moveTo>
                <a:lnTo>
                  <a:pt x="2722229" y="0"/>
                </a:lnTo>
                <a:lnTo>
                  <a:pt x="2722229" y="3800065"/>
                </a:lnTo>
                <a:lnTo>
                  <a:pt x="0" y="3800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38773" y="1793739"/>
            <a:ext cx="10410454" cy="785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Brain tumors can be life-threatening if not detected early.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Manual diagnosis from MRI scans is time-consuming and requires expert knowledge.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Goal: Automate detection of brain tumors from MRI images using CNN-based image classification.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Benefits: Faster diagnosis, assist doctors, reduce errors</a:t>
            </a:r>
          </a:p>
          <a:p>
            <a:pPr algn="l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4361" y="0"/>
            <a:ext cx="1042965" cy="10429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765744" y="2414030"/>
            <a:ext cx="22247141" cy="1298716"/>
            <a:chOff x="0" y="0"/>
            <a:chExt cx="5302669" cy="3095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9799700" y="2044001"/>
            <a:ext cx="18505812" cy="17871339"/>
            <a:chOff x="0" y="0"/>
            <a:chExt cx="24674416" cy="238284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28452" cy="23828452"/>
            </a:xfrm>
            <a:custGeom>
              <a:avLst/>
              <a:gdLst/>
              <a:ahLst/>
              <a:cxnLst/>
              <a:rect r="r" b="b" t="t" l="l"/>
              <a:pathLst>
                <a:path h="23828452" w="23828452">
                  <a:moveTo>
                    <a:pt x="0" y="0"/>
                  </a:moveTo>
                  <a:lnTo>
                    <a:pt x="23828452" y="0"/>
                  </a:lnTo>
                  <a:lnTo>
                    <a:pt x="23828452" y="23828452"/>
                  </a:lnTo>
                  <a:lnTo>
                    <a:pt x="0" y="23828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3156046" y="405957"/>
              <a:ext cx="6282703" cy="8159354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028700" y="9258300"/>
            <a:ext cx="405272" cy="405272"/>
          </a:xfrm>
          <a:custGeom>
            <a:avLst/>
            <a:gdLst/>
            <a:ahLst/>
            <a:cxnLst/>
            <a:rect r="r" b="b" t="t" l="l"/>
            <a:pathLst>
              <a:path h="405272" w="405272">
                <a:moveTo>
                  <a:pt x="0" y="0"/>
                </a:moveTo>
                <a:lnTo>
                  <a:pt x="405272" y="0"/>
                </a:lnTo>
                <a:lnTo>
                  <a:pt x="405272" y="405272"/>
                </a:lnTo>
                <a:lnTo>
                  <a:pt x="0" y="405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54361" y="1454897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4361" y="2804555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OVERVIEW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57827" y="4253271"/>
            <a:ext cx="9678572" cy="532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8756" indent="-359378" lvl="1">
              <a:lnSpc>
                <a:spcPts val="4660"/>
              </a:lnSpc>
              <a:buFont typeface="Arial"/>
              <a:buChar char="•"/>
            </a:pPr>
            <a:r>
              <a:rPr lang="en-US" sz="33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 Link: https://www.k</a:t>
            </a:r>
            <a:r>
              <a:rPr lang="en-US" sz="3329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aggle</a:t>
            </a:r>
            <a:r>
              <a:rPr lang="en-US" sz="33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.com/datasets/navoneel/b</a:t>
            </a:r>
            <a:r>
              <a:rPr lang="en-US" sz="3329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rain</a:t>
            </a:r>
            <a:r>
              <a:rPr lang="en-US" sz="33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-mri-i</a:t>
            </a:r>
            <a:r>
              <a:rPr lang="en-US" sz="3329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mages</a:t>
            </a:r>
            <a:r>
              <a:rPr lang="en-US" sz="33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-for-brain-tumor-detection</a:t>
            </a:r>
          </a:p>
          <a:p>
            <a:pPr algn="l" marL="718756" indent="-359378" lvl="1">
              <a:lnSpc>
                <a:spcPts val="4660"/>
              </a:lnSpc>
              <a:buFont typeface="Arial"/>
              <a:buChar char="•"/>
            </a:pPr>
            <a:r>
              <a:rPr lang="en-US" sz="33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Classes: Tumor (Yes) and No Tumor (No)</a:t>
            </a:r>
          </a:p>
          <a:p>
            <a:pPr algn="l" marL="718756" indent="-359378" lvl="1">
              <a:lnSpc>
                <a:spcPts val="4660"/>
              </a:lnSpc>
              <a:buFont typeface="Arial"/>
              <a:buChar char="•"/>
            </a:pPr>
            <a:r>
              <a:rPr lang="en-US" sz="33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images: ~3,000 (balanced)</a:t>
            </a:r>
          </a:p>
          <a:p>
            <a:pPr algn="l" marL="718756" indent="-359378" lvl="1">
              <a:lnSpc>
                <a:spcPts val="4660"/>
              </a:lnSpc>
              <a:spcBef>
                <a:spcPct val="0"/>
              </a:spcBef>
              <a:buFont typeface="Arial"/>
              <a:buChar char="•"/>
            </a:pPr>
            <a:r>
              <a:rPr lang="en-US" sz="33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Images are resized to 128x128 pixels for model input.</a:t>
            </a:r>
          </a:p>
          <a:p>
            <a:pPr algn="l">
              <a:lnSpc>
                <a:spcPts val="47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69295" y="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98347" y="3557371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3148980" y="589766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0" y="2834309"/>
            <a:ext cx="9561683" cy="333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PREPROCESSING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561683" y="1808734"/>
            <a:ext cx="8245470" cy="72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837" indent="-38791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Resized images to 128x128 pixels.</a:t>
            </a:r>
          </a:p>
          <a:p>
            <a:pPr algn="l" marL="775837" indent="-38791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-US" sz="35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rmalized pixel values to range [0,1].</a:t>
            </a:r>
          </a:p>
          <a:p>
            <a:pPr algn="l" marL="775837" indent="-38791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5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plit data: 80% training, 20% validation.</a:t>
            </a:r>
          </a:p>
          <a:p>
            <a:pPr algn="l" marL="775837" indent="-38791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Applied data augmentation techniques (optional): rotation, flipping, zoom.</a:t>
            </a:r>
          </a:p>
          <a:p>
            <a:pPr algn="l" marL="775837" indent="-38791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Converted labels to binary format (0 = no tumor, 1 = tumor).</a:t>
            </a:r>
          </a:p>
          <a:p>
            <a:pPr algn="l">
              <a:lnSpc>
                <a:spcPts val="6865"/>
              </a:lnSpc>
              <a:spcBef>
                <a:spcPct val="0"/>
              </a:spcBef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3722484"/>
            <a:ext cx="22247141" cy="5316404"/>
            <a:chOff x="0" y="0"/>
            <a:chExt cx="5302669" cy="12671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1267180"/>
            </a:xfrm>
            <a:custGeom>
              <a:avLst/>
              <a:gdLst/>
              <a:ahLst/>
              <a:cxnLst/>
              <a:rect r="r" b="b" t="t" l="l"/>
              <a:pathLst>
                <a:path h="126718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1267180"/>
                  </a:lnTo>
                  <a:lnTo>
                    <a:pt x="0" y="126718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1305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090922" y="326276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456249" y="9420383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87893" y="4303651"/>
            <a:ext cx="13451994" cy="451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048" indent="-348524" lvl="1">
              <a:lnSpc>
                <a:spcPts val="4519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layer: 128x128 RGB images.</a:t>
            </a:r>
          </a:p>
          <a:p>
            <a:pPr algn="l" marL="697048" indent="-348524" lvl="1">
              <a:lnSpc>
                <a:spcPts val="4519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Three convolutional layers with filters: 32, 64, 128; activation: ReLU.</a:t>
            </a:r>
          </a:p>
          <a:p>
            <a:pPr algn="l" marL="697048" indent="-348524" lvl="1">
              <a:lnSpc>
                <a:spcPts val="4519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MaxPooling layers after each Conv layer to reduce spatial size.</a:t>
            </a:r>
          </a:p>
          <a:p>
            <a:pPr algn="l" marL="697048" indent="-348524" lvl="1">
              <a:lnSpc>
                <a:spcPts val="4519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Dropout layer (0.5) to reduce overfitting.</a:t>
            </a:r>
          </a:p>
          <a:p>
            <a:pPr algn="l" marL="697048" indent="-348524" lvl="1">
              <a:lnSpc>
                <a:spcPts val="4519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Fully connected (Dense) layer with 128 units.</a:t>
            </a:r>
          </a:p>
          <a:p>
            <a:pPr algn="l" marL="697048" indent="-348524" lvl="1">
              <a:lnSpc>
                <a:spcPts val="4519"/>
              </a:lnSpc>
              <a:spcBef>
                <a:spcPct val="0"/>
              </a:spcBef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 layer with sigmoid activation for binary classification.</a:t>
            </a:r>
          </a:p>
          <a:p>
            <a:pPr algn="ctr">
              <a:lnSpc>
                <a:spcPts val="3960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80723" y="172671"/>
            <a:ext cx="11948621" cy="301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4"/>
              </a:lnSpc>
              <a:spcBef>
                <a:spcPct val="0"/>
              </a:spcBef>
            </a:pPr>
            <a:r>
              <a:rPr lang="en-US" sz="8646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METHODOLOGY — CNN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592186" y="1247365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7218" y="-14265"/>
            <a:ext cx="1042965" cy="10429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199805" y="-374688"/>
            <a:ext cx="8416009" cy="7431246"/>
            <a:chOff x="0" y="0"/>
            <a:chExt cx="11221346" cy="990832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450692" y="0"/>
              <a:ext cx="6770653" cy="6770653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2168009"/>
              <a:ext cx="7247753" cy="7740318"/>
            </a:xfrm>
            <a:custGeom>
              <a:avLst/>
              <a:gdLst/>
              <a:ahLst/>
              <a:cxnLst/>
              <a:rect r="r" b="b" t="t" l="l"/>
              <a:pathLst>
                <a:path h="7740318" w="7247753">
                  <a:moveTo>
                    <a:pt x="0" y="0"/>
                  </a:moveTo>
                  <a:lnTo>
                    <a:pt x="7247753" y="0"/>
                  </a:lnTo>
                  <a:lnTo>
                    <a:pt x="7247753" y="7740319"/>
                  </a:lnTo>
                  <a:lnTo>
                    <a:pt x="0" y="7740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587332" y="99183"/>
            <a:ext cx="10644005" cy="2432561"/>
            <a:chOff x="0" y="0"/>
            <a:chExt cx="14192007" cy="3243415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>
              <a:alphaModFix amt="79000"/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681835" cy="3243415"/>
            </a:xfrm>
            <a:prstGeom prst="rect">
              <a:avLst/>
            </a:prstGeom>
          </p:spPr>
        </p:pic>
        <p:sp>
          <p:nvSpPr>
            <p:cNvPr name="AutoShape 13" id="13"/>
            <p:cNvSpPr/>
            <p:nvPr/>
          </p:nvSpPr>
          <p:spPr>
            <a:xfrm>
              <a:off x="9962217" y="2252519"/>
              <a:ext cx="1608509" cy="0"/>
            </a:xfrm>
            <a:prstGeom prst="line">
              <a:avLst/>
            </a:prstGeom>
            <a:ln cap="flat" w="189808">
              <a:gradFill>
                <a:gsLst>
                  <a:gs pos="0">
                    <a:srgbClr val="3428BA">
                      <a:alpha val="100000"/>
                    </a:srgbClr>
                  </a:gs>
                  <a:gs pos="100000">
                    <a:srgbClr val="5FA2DB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1350353" y="301763"/>
              <a:ext cx="12841654" cy="1855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705"/>
                </a:lnSpc>
                <a:spcBef>
                  <a:spcPct val="0"/>
                </a:spcBef>
              </a:pPr>
              <a:r>
                <a:rPr lang="en-US" sz="8360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CODE SNIPPET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07218" y="2465069"/>
            <a:ext cx="17570656" cy="956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google.colab import drive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drive.mount('/content/drive')</a:t>
            </a:r>
          </a:p>
          <a:p>
            <a:pPr algn="l">
              <a:lnSpc>
                <a:spcPts val="3663"/>
              </a:lnSpc>
            </a:pP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 numpy as np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 matplotlib.pyplot as plt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 os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 seaborn as sns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sklearn.metrics import classification_report, confusion_matrix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tensorflow.keras.preprocessing.image import ImageDataGenerator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tensorflow.keras.models import Sequential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tensorflow.keras.layers import Conv2D, MaxPooling2D, Flatten, Dense, Dropout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tensorflow.keras.optimizers import Adam</a:t>
            </a:r>
          </a:p>
          <a:p>
            <a:pPr algn="l">
              <a:lnSpc>
                <a:spcPts val="3663"/>
              </a:lnSpc>
            </a:pP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# Set dataset paths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train_path = '/content/drive/MyDrive/Colab Notebooks/Dataset/brain/train'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val_path = '/content/drive/MyDrive/Colab Notebooks/Dataset/brain/val'</a:t>
            </a:r>
          </a:p>
          <a:p>
            <a:pPr algn="l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test_path = '/content/drive/MyDrive/Colab Notebooks/Dataset/brain/test'</a:t>
            </a:r>
          </a:p>
          <a:p>
            <a:pPr algn="l">
              <a:lnSpc>
                <a:spcPts val="3663"/>
              </a:lnSpc>
            </a:pPr>
          </a:p>
          <a:p>
            <a:pPr algn="l">
              <a:lnSpc>
                <a:spcPts val="3663"/>
              </a:lnSpc>
            </a:pPr>
          </a:p>
          <a:p>
            <a:pPr algn="l">
              <a:lnSpc>
                <a:spcPts val="3663"/>
              </a:lnSpc>
            </a:pPr>
          </a:p>
          <a:p>
            <a:pPr algn="l">
              <a:lnSpc>
                <a:spcPts val="3663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620615" y="8330929"/>
            <a:ext cx="357662" cy="357662"/>
          </a:xfrm>
          <a:custGeom>
            <a:avLst/>
            <a:gdLst/>
            <a:ahLst/>
            <a:cxnLst/>
            <a:rect r="r" b="b" t="t" l="l"/>
            <a:pathLst>
              <a:path h="357662" w="357662">
                <a:moveTo>
                  <a:pt x="0" y="0"/>
                </a:moveTo>
                <a:lnTo>
                  <a:pt x="357661" y="0"/>
                </a:lnTo>
                <a:lnTo>
                  <a:pt x="357661" y="357662"/>
                </a:lnTo>
                <a:lnTo>
                  <a:pt x="0" y="35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28700"/>
            <a:ext cx="18288000" cy="1298716"/>
            <a:chOff x="0" y="0"/>
            <a:chExt cx="4358997" cy="309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8997" cy="309553"/>
            </a:xfrm>
            <a:custGeom>
              <a:avLst/>
              <a:gdLst/>
              <a:ahLst/>
              <a:cxnLst/>
              <a:rect r="r" b="b" t="t" l="l"/>
              <a:pathLst>
                <a:path h="309553" w="4358997">
                  <a:moveTo>
                    <a:pt x="0" y="0"/>
                  </a:moveTo>
                  <a:lnTo>
                    <a:pt x="4358997" y="0"/>
                  </a:lnTo>
                  <a:lnTo>
                    <a:pt x="4358997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58997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516773" y="9583900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8367" y="2997269"/>
            <a:ext cx="8289371" cy="6261031"/>
          </a:xfrm>
          <a:custGeom>
            <a:avLst/>
            <a:gdLst/>
            <a:ahLst/>
            <a:cxnLst/>
            <a:rect r="r" b="b" t="t" l="l"/>
            <a:pathLst>
              <a:path h="6261031" w="8289371">
                <a:moveTo>
                  <a:pt x="0" y="0"/>
                </a:moveTo>
                <a:lnTo>
                  <a:pt x="8289371" y="0"/>
                </a:lnTo>
                <a:lnTo>
                  <a:pt x="8289371" y="6261031"/>
                </a:lnTo>
                <a:lnTo>
                  <a:pt x="0" y="6261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83068" y="2997269"/>
            <a:ext cx="8453118" cy="6242433"/>
          </a:xfrm>
          <a:custGeom>
            <a:avLst/>
            <a:gdLst/>
            <a:ahLst/>
            <a:cxnLst/>
            <a:rect r="r" b="b" t="t" l="l"/>
            <a:pathLst>
              <a:path h="6242433" w="8453118">
                <a:moveTo>
                  <a:pt x="0" y="0"/>
                </a:moveTo>
                <a:lnTo>
                  <a:pt x="8453118" y="0"/>
                </a:lnTo>
                <a:lnTo>
                  <a:pt x="8453118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79403" y="439596"/>
            <a:ext cx="11129193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VISUALIZATION </a:t>
            </a: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OF RESULTS</a:t>
            </a: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28700"/>
            <a:ext cx="18288000" cy="1298716"/>
            <a:chOff x="0" y="0"/>
            <a:chExt cx="4358997" cy="309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8997" cy="309553"/>
            </a:xfrm>
            <a:custGeom>
              <a:avLst/>
              <a:gdLst/>
              <a:ahLst/>
              <a:cxnLst/>
              <a:rect r="r" b="b" t="t" l="l"/>
              <a:pathLst>
                <a:path h="309553" w="4358997">
                  <a:moveTo>
                    <a:pt x="0" y="0"/>
                  </a:moveTo>
                  <a:lnTo>
                    <a:pt x="4358997" y="0"/>
                  </a:lnTo>
                  <a:lnTo>
                    <a:pt x="4358997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58997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516773" y="9583900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8718" y="2574618"/>
            <a:ext cx="8808433" cy="7490505"/>
          </a:xfrm>
          <a:custGeom>
            <a:avLst/>
            <a:gdLst/>
            <a:ahLst/>
            <a:cxnLst/>
            <a:rect r="r" b="b" t="t" l="l"/>
            <a:pathLst>
              <a:path h="7490505" w="8808433">
                <a:moveTo>
                  <a:pt x="0" y="0"/>
                </a:moveTo>
                <a:lnTo>
                  <a:pt x="8808433" y="0"/>
                </a:lnTo>
                <a:lnTo>
                  <a:pt x="8808433" y="7490504"/>
                </a:lnTo>
                <a:lnTo>
                  <a:pt x="0" y="74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36362" y="2574618"/>
            <a:ext cx="7052481" cy="7448108"/>
          </a:xfrm>
          <a:custGeom>
            <a:avLst/>
            <a:gdLst/>
            <a:ahLst/>
            <a:cxnLst/>
            <a:rect r="r" b="b" t="t" l="l"/>
            <a:pathLst>
              <a:path h="7448108" w="7052481">
                <a:moveTo>
                  <a:pt x="0" y="0"/>
                </a:moveTo>
                <a:lnTo>
                  <a:pt x="7052481" y="0"/>
                </a:lnTo>
                <a:lnTo>
                  <a:pt x="7052481" y="7448108"/>
                </a:lnTo>
                <a:lnTo>
                  <a:pt x="0" y="7448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79403" y="439596"/>
            <a:ext cx="11129193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VISUALIZATION </a:t>
            </a: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OF RESULTS</a:t>
            </a: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DAGonJUSh48</dc:identifier>
  <dcterms:modified xsi:type="dcterms:W3CDTF">2011-08-01T06:04:30Z</dcterms:modified>
  <cp:revision>1</cp:revision>
  <dc:title>computer</dc:title>
</cp:coreProperties>
</file>